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62" r:id="rId4"/>
    <p:sldId id="282" r:id="rId5"/>
    <p:sldId id="300" r:id="rId6"/>
    <p:sldId id="284" r:id="rId7"/>
    <p:sldId id="298" r:id="rId8"/>
    <p:sldId id="301" r:id="rId9"/>
    <p:sldId id="302" r:id="rId10"/>
    <p:sldId id="303" r:id="rId11"/>
    <p:sldId id="304" r:id="rId12"/>
    <p:sldId id="305" r:id="rId13"/>
    <p:sldId id="274" r:id="rId14"/>
    <p:sldId id="29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8" d="100"/>
          <a:sy n="68" d="100"/>
        </p:scale>
        <p:origin x="-143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8/28/2021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8/28/2021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8/28/2021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8/28/2021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8/28/2021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8/28/2021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8/28/2021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8/28/2021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8/28/2021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8/28/2021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8/28/2021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8/28/2021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forms.gle/Xqvykv5vfEi1zpyF7"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11" name="TextBox 10"/>
          <p:cNvSpPr txBox="1"/>
          <p:nvPr/>
        </p:nvSpPr>
        <p:spPr>
          <a:xfrm>
            <a:off x="685800" y="1143000"/>
            <a:ext cx="8077200" cy="1323439"/>
          </a:xfrm>
          <a:prstGeom prst="rect">
            <a:avLst/>
          </a:prstGeom>
          <a:no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MHRM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no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Mr.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381000"/>
            <a:ext cx="8763000" cy="2677656"/>
          </a:xfrm>
          <a:prstGeom prst="rect">
            <a:avLst/>
          </a:prstGeom>
          <a:solidFill>
            <a:srgbClr val="92D050"/>
          </a:solidFill>
        </p:spPr>
        <p:txBody>
          <a:bodyPr wrap="square" rtlCol="0">
            <a:spAutoFit/>
          </a:bodyPr>
          <a:lstStyle/>
          <a:p>
            <a:pPr>
              <a:buFont typeface="Wingdings" pitchFamily="2" charset="2"/>
              <a:buChar char="Ø"/>
            </a:pPr>
            <a:r>
              <a:rPr lang="en-US" sz="2400" dirty="0" smtClean="0"/>
              <a:t>Tupperware-established in 1942 is a Orlando (USA) based multi level marketing company which offers wide range of products such as kitchen, home appliances and food products. It offers direct marketing opportunity without any major investment required. </a:t>
            </a:r>
          </a:p>
          <a:p>
            <a:pPr>
              <a:buFont typeface="Wingdings" pitchFamily="2" charset="2"/>
              <a:buChar char="Ø"/>
            </a:pPr>
            <a:r>
              <a:rPr lang="en-US" sz="2400" dirty="0" smtClean="0"/>
              <a:t>Amway - a USA based multinational and direct marketing company. Amway was established in year 1959 and has global footprints in more than 100 countries.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381000"/>
            <a:ext cx="8763000" cy="6001643"/>
          </a:xfrm>
          <a:prstGeom prst="rect">
            <a:avLst/>
          </a:prstGeom>
          <a:solidFill>
            <a:srgbClr val="92D050"/>
          </a:solidFill>
        </p:spPr>
        <p:txBody>
          <a:bodyPr wrap="square" rtlCol="0">
            <a:spAutoFit/>
          </a:bodyPr>
          <a:lstStyle/>
          <a:p>
            <a:r>
              <a:rPr lang="en-US" sz="2400" dirty="0" smtClean="0">
                <a:solidFill>
                  <a:schemeClr val="bg1"/>
                </a:solidFill>
              </a:rPr>
              <a:t>5.Vertical Marketing Systems: </a:t>
            </a:r>
          </a:p>
          <a:p>
            <a:r>
              <a:rPr lang="en-US" sz="2400" dirty="0" smtClean="0"/>
              <a:t>In some instances, the efficiency of the distribution channel is disrupted because of conflicts among channel members. Conflict can occur between manufacturers and wholesalers as well as between the producers and the retailers. For instance, conflicts may occur due to delay in supplies, especially during festive seasons, on account of incentives' package, and so on.</a:t>
            </a:r>
          </a:p>
          <a:p>
            <a:r>
              <a:rPr lang="en-US" sz="2400" dirty="0" smtClean="0"/>
              <a:t>In USA, one firm did not supply high tech toys for pre-</a:t>
            </a:r>
            <a:r>
              <a:rPr lang="en-US" sz="2400" dirty="0" err="1" smtClean="0"/>
              <a:t>Christma</a:t>
            </a:r>
            <a:r>
              <a:rPr lang="en-US" sz="2400" dirty="0" smtClean="0"/>
              <a:t> sale. As a result of this the retailers not only lost sales but </a:t>
            </a:r>
            <a:r>
              <a:rPr lang="en-US" sz="2400" dirty="0" err="1" smtClean="0"/>
              <a:t>als</a:t>
            </a:r>
            <a:r>
              <a:rPr lang="en-US" sz="2400" dirty="0" smtClean="0"/>
              <a:t> were left holding large inventories of toys after the </a:t>
            </a:r>
            <a:r>
              <a:rPr lang="en-US" sz="2400" dirty="0" err="1" smtClean="0"/>
              <a:t>Christma</a:t>
            </a:r>
            <a:r>
              <a:rPr lang="en-US" sz="2400" dirty="0" smtClean="0"/>
              <a:t> season was over.</a:t>
            </a:r>
          </a:p>
          <a:p>
            <a:r>
              <a:rPr lang="en-US" sz="2400" dirty="0" smtClean="0"/>
              <a:t>Efforts to reduce conflict and improve the efficiency of </a:t>
            </a:r>
            <a:r>
              <a:rPr lang="en-US" sz="2400" dirty="0" err="1" smtClean="0"/>
              <a:t>th</a:t>
            </a:r>
            <a:r>
              <a:rPr lang="en-US" sz="2400" dirty="0" smtClean="0"/>
              <a:t> distribution channels resulted in the development of vertical  marketing system (VMS). place when two or mo stages of a distribution channel are combined and managed one firm. VMS has become a popular method of organizing distribution channel. There are three types of VMS - administer VMS, Contractual VMS, and Corporate VMS.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cxnSp>
        <p:nvCxnSpPr>
          <p:cNvPr id="22" name="Straight Arrow Connector 21"/>
          <p:cNvCxnSpPr/>
          <p:nvPr/>
        </p:nvCxnSpPr>
        <p:spPr>
          <a:xfrm>
            <a:off x="6248400" y="6018212"/>
            <a:ext cx="1752600" cy="1588"/>
          </a:xfrm>
          <a:prstGeom prst="straightConnector1">
            <a:avLst/>
          </a:prstGeom>
          <a:ln>
            <a:solidFill>
              <a:schemeClr val="bg1"/>
            </a:solidFill>
            <a:tailEnd type="arrow"/>
          </a:ln>
        </p:spPr>
        <p:style>
          <a:lnRef idx="2">
            <a:schemeClr val="accent3"/>
          </a:lnRef>
          <a:fillRef idx="0">
            <a:schemeClr val="accent3"/>
          </a:fillRef>
          <a:effectRef idx="1">
            <a:schemeClr val="accent3"/>
          </a:effectRef>
          <a:fontRef idx="minor">
            <a:schemeClr val="tx1"/>
          </a:fontRef>
        </p:style>
      </p:cxnSp>
      <p:pic>
        <p:nvPicPr>
          <p:cNvPr id="2" name="Picture 2"/>
          <p:cNvPicPr>
            <a:picLocks noChangeAspect="1" noChangeArrowheads="1"/>
          </p:cNvPicPr>
          <p:nvPr/>
        </p:nvPicPr>
        <p:blipFill>
          <a:blip r:embed="rId3"/>
          <a:srcRect/>
          <a:stretch>
            <a:fillRect/>
          </a:stretch>
        </p:blipFill>
        <p:spPr bwMode="auto">
          <a:xfrm>
            <a:off x="227814" y="762000"/>
            <a:ext cx="8688369" cy="53339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1"/>
            <a:ext cx="9145485" cy="6857999"/>
          </a:xfrm>
        </p:spPr>
      </p:pic>
      <p:sp>
        <p:nvSpPr>
          <p:cNvPr id="4" name="TextBox 3"/>
          <p:cNvSpPr txBox="1"/>
          <p:nvPr/>
        </p:nvSpPr>
        <p:spPr>
          <a:xfrm>
            <a:off x="1524000" y="990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grpId="0" nodeType="clickEffect">
                                  <p:stCondLst>
                                    <p:cond delay="0"/>
                                  </p:stCondLst>
                                  <p:childTnLst>
                                    <p:animMotion origin="layout" path="M 0 0  L 0 -0.33295  E" pathEditMode="relative" ptsTypes="">
                                      <p:cBhvr>
                                        <p:cTn id="6"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3970318"/>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pPr algn="ctr"/>
            <a:r>
              <a:rPr lang="en-US" sz="3600" dirty="0" smtClean="0">
                <a:solidFill>
                  <a:schemeClr val="bg1"/>
                </a:solidFill>
                <a:hlinkClick r:id="rId3"/>
              </a:rPr>
              <a:t>https://forms.gle/Xqvykv5vfEi1zpyF7</a:t>
            </a:r>
            <a:endParaRPr lang="en-US" sz="3600" dirty="0" smtClean="0">
              <a:solidFill>
                <a:schemeClr val="bg1"/>
              </a:solidFill>
            </a:endParaRPr>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0" y="1"/>
            <a:ext cx="9144000" cy="6857999"/>
          </a:xfrm>
        </p:spPr>
      </p:pic>
      <p:sp>
        <p:nvSpPr>
          <p:cNvPr id="11" name="TextBox 10"/>
          <p:cNvSpPr txBox="1"/>
          <p:nvPr/>
        </p:nvSpPr>
        <p:spPr>
          <a:xfrm>
            <a:off x="914400" y="1143000"/>
            <a:ext cx="7848600" cy="1938992"/>
          </a:xfrm>
          <a:prstGeom prst="rect">
            <a:avLst/>
          </a:prstGeom>
          <a:solidFill>
            <a:schemeClr val="accent2">
              <a:lumMod val="50000"/>
            </a:schemeClr>
          </a:solidFill>
        </p:spPr>
        <p:txBody>
          <a:bodyPr wrap="square" rtlCol="0">
            <a:spAutoFit/>
          </a:bodyPr>
          <a:lstStyle/>
          <a:p>
            <a:pPr algn="ctr"/>
            <a:r>
              <a:rPr lang="en-US" sz="4000" dirty="0" smtClean="0">
                <a:solidFill>
                  <a:schemeClr val="bg1"/>
                </a:solidFill>
                <a:latin typeface="Aharoni" pitchFamily="2" charset="-79"/>
                <a:cs typeface="Aharoni" pitchFamily="2" charset="-79"/>
              </a:rPr>
              <a:t> Chapter -</a:t>
            </a:r>
            <a:r>
              <a:rPr lang="en-US" sz="4000" b="1" dirty="0" smtClean="0">
                <a:solidFill>
                  <a:schemeClr val="bg1"/>
                </a:solidFill>
                <a:latin typeface="Aharoni" pitchFamily="2" charset="-79"/>
                <a:cs typeface="Aharoni" pitchFamily="2" charset="-79"/>
              </a:rPr>
              <a:t>3</a:t>
            </a:r>
            <a:r>
              <a:rPr lang="en-US" sz="4000" dirty="0" smtClean="0">
                <a:solidFill>
                  <a:schemeClr val="bg1"/>
                </a:solidFill>
                <a:latin typeface="Aharoni" pitchFamily="2" charset="-79"/>
                <a:cs typeface="Aharoni" pitchFamily="2" charset="-79"/>
              </a:rPr>
              <a:t> </a:t>
            </a:r>
          </a:p>
          <a:p>
            <a:pPr algn="ctr"/>
            <a:r>
              <a:rPr lang="en-US" sz="4000" dirty="0" smtClean="0">
                <a:solidFill>
                  <a:schemeClr val="bg1"/>
                </a:solidFill>
                <a:latin typeface="Aharoni" pitchFamily="2" charset="-79"/>
                <a:cs typeface="Aharoni" pitchFamily="2" charset="-79"/>
              </a:rPr>
              <a:t>Marketing Decision –II </a:t>
            </a:r>
          </a:p>
          <a:p>
            <a:pPr algn="ctr"/>
            <a:r>
              <a:rPr lang="en-US" sz="4000" dirty="0" smtClean="0">
                <a:solidFill>
                  <a:schemeClr val="bg1"/>
                </a:solidFill>
                <a:latin typeface="Aharoni" pitchFamily="2" charset="-79"/>
                <a:cs typeface="Aharoni" pitchFamily="2" charset="-79"/>
              </a:rPr>
              <a:t>(Place and Promotion)</a:t>
            </a: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38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b="1" smtClean="0">
                <a:latin typeface="Aharoni" pitchFamily="2" charset="-79"/>
                <a:cs typeface="Aharoni" pitchFamily="2" charset="-79"/>
              </a:rPr>
              <a:t>Meaning </a:t>
            </a:r>
            <a:r>
              <a:rPr lang="en-US" sz="2400" b="1" dirty="0" smtClean="0">
                <a:latin typeface="Aharoni" pitchFamily="2" charset="-79"/>
                <a:cs typeface="Aharoni" pitchFamily="2" charset="-79"/>
              </a:rPr>
              <a:t>and Definition of </a:t>
            </a:r>
            <a:r>
              <a:rPr lang="en-US" sz="2400" dirty="0" smtClean="0"/>
              <a:t> </a:t>
            </a:r>
            <a:r>
              <a:rPr lang="en-US" sz="2400" dirty="0" smtClean="0">
                <a:latin typeface="Aharoni" pitchFamily="2" charset="-79"/>
                <a:cs typeface="Aharoni" pitchFamily="2" charset="-79"/>
              </a:rPr>
              <a:t>Marketing Mix?</a:t>
            </a:r>
            <a:endParaRPr lang="en-US" sz="2400" b="1" dirty="0">
              <a:latin typeface="Aharoni" pitchFamily="2" charset="-79"/>
              <a:cs typeface="Aharoni" pitchFamily="2" charset="-79"/>
            </a:endParaRPr>
          </a:p>
        </p:txBody>
      </p:sp>
      <p:sp>
        <p:nvSpPr>
          <p:cNvPr id="4" name="TextBox 3"/>
          <p:cNvSpPr txBox="1"/>
          <p:nvPr/>
        </p:nvSpPr>
        <p:spPr>
          <a:xfrm>
            <a:off x="228600" y="1447800"/>
            <a:ext cx="8458200" cy="3416320"/>
          </a:xfrm>
          <a:prstGeom prst="rect">
            <a:avLst/>
          </a:prstGeom>
          <a:solidFill>
            <a:schemeClr val="bg1"/>
          </a:solidFill>
        </p:spPr>
        <p:txBody>
          <a:bodyPr wrap="square" rtlCol="0">
            <a:spAutoFit/>
          </a:bodyPr>
          <a:lstStyle/>
          <a:p>
            <a:pPr algn="ctr"/>
            <a:endParaRPr lang="en-US" sz="2400" dirty="0" smtClean="0">
              <a:solidFill>
                <a:schemeClr val="bg1"/>
              </a:solidFill>
              <a:latin typeface="Aharoni" pitchFamily="2" charset="-79"/>
              <a:cs typeface="Aharoni" pitchFamily="2" charset="-79"/>
            </a:endParaRPr>
          </a:p>
          <a:p>
            <a:pPr algn="ctr"/>
            <a:r>
              <a:rPr lang="en-US" sz="2400" dirty="0" smtClean="0">
                <a:latin typeface="Aharoni" pitchFamily="2" charset="-79"/>
                <a:cs typeface="Aharoni" pitchFamily="2" charset="-79"/>
              </a:rPr>
              <a:t>Meaning:- Marketing mix means of Combination of </a:t>
            </a:r>
          </a:p>
          <a:p>
            <a:pPr algn="ctr"/>
            <a:r>
              <a:rPr lang="en-US" sz="2400" dirty="0" smtClean="0">
                <a:latin typeface="Aharoni" pitchFamily="2" charset="-79"/>
                <a:cs typeface="Aharoni" pitchFamily="2" charset="-79"/>
              </a:rPr>
              <a:t>“</a:t>
            </a:r>
            <a:r>
              <a:rPr lang="en-US" sz="2400" b="1" dirty="0" smtClean="0">
                <a:cs typeface="Aharoni" pitchFamily="2" charset="-79"/>
              </a:rPr>
              <a:t>4</a:t>
            </a:r>
            <a:r>
              <a:rPr lang="en-US" sz="2400" dirty="0" smtClean="0">
                <a:latin typeface="Aharoni" pitchFamily="2" charset="-79"/>
                <a:cs typeface="Aharoni" pitchFamily="2" charset="-79"/>
              </a:rPr>
              <a:t> Ps” i.e. Product, Price, Place &amp; Promotion  </a:t>
            </a:r>
          </a:p>
          <a:p>
            <a:pPr algn="ctr"/>
            <a:endParaRPr lang="en-US" sz="2400" dirty="0">
              <a:latin typeface="Aharoni" pitchFamily="2" charset="-79"/>
              <a:cs typeface="Aharoni" pitchFamily="2" charset="-79"/>
            </a:endParaRPr>
          </a:p>
          <a:p>
            <a:pPr algn="ctr"/>
            <a:endParaRPr lang="en-US" sz="2400" dirty="0" smtClean="0">
              <a:latin typeface="Aharoni" pitchFamily="2" charset="-79"/>
              <a:cs typeface="Aharoni" pitchFamily="2" charset="-79"/>
            </a:endParaRPr>
          </a:p>
          <a:p>
            <a:pPr algn="ctr"/>
            <a:r>
              <a:rPr lang="en-US" sz="2400" dirty="0" smtClean="0">
                <a:latin typeface="Aharoni" pitchFamily="2" charset="-79"/>
                <a:cs typeface="Aharoni" pitchFamily="2" charset="-79"/>
              </a:rPr>
              <a:t>Definition:- In 1960, E. Jerome McCarthy defines </a:t>
            </a:r>
          </a:p>
          <a:p>
            <a:pPr algn="ctr"/>
            <a:r>
              <a:rPr lang="en-US" sz="2400" dirty="0" smtClean="0">
                <a:latin typeface="Aharoni" pitchFamily="2" charset="-79"/>
                <a:cs typeface="Aharoni" pitchFamily="2" charset="-79"/>
              </a:rPr>
              <a:t>“The basis of Marketing operations is the co-ordination of four key variables, namely : Product, Price, Place and Promotion”. </a:t>
            </a:r>
            <a:endParaRPr lang="en-US" sz="2400" dirty="0">
              <a:latin typeface="Aharoni" pitchFamily="2" charset="-79"/>
              <a:cs typeface="Aharoni" pitchFamily="2" charset="-79"/>
            </a:endParaRPr>
          </a:p>
        </p:txBody>
      </p:sp>
      <p:sp>
        <p:nvSpPr>
          <p:cNvPr id="5" name="TextBox 4"/>
          <p:cNvSpPr txBox="1"/>
          <p:nvPr/>
        </p:nvSpPr>
        <p:spPr>
          <a:xfrm>
            <a:off x="2971800" y="5486400"/>
            <a:ext cx="579120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 Way to remember :- -co-ordination of four key variables,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6" name="TextBox 5"/>
          <p:cNvSpPr txBox="1"/>
          <p:nvPr/>
        </p:nvSpPr>
        <p:spPr>
          <a:xfrm>
            <a:off x="76200" y="304800"/>
            <a:ext cx="9296400" cy="830997"/>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sz="2400" dirty="0" smtClean="0"/>
              <a:t>Q.3 Recent trends in Channel of distribution / Contemporary distribution channel/ </a:t>
            </a:r>
            <a:r>
              <a:rPr lang="en-US" sz="2400" dirty="0" smtClean="0"/>
              <a:t>New/Modern  </a:t>
            </a:r>
            <a:r>
              <a:rPr lang="en-US" sz="2400" dirty="0" smtClean="0"/>
              <a:t>methods of Channel of distribution </a:t>
            </a:r>
            <a:endParaRPr lang="en-US" sz="2400" b="1" dirty="0">
              <a:solidFill>
                <a:schemeClr val="bg1"/>
              </a:solidFill>
              <a:latin typeface="Aharoni" pitchFamily="2" charset="-79"/>
              <a:cs typeface="Aharoni" pitchFamily="2" charset="-79"/>
            </a:endParaRPr>
          </a:p>
        </p:txBody>
      </p:sp>
      <p:sp>
        <p:nvSpPr>
          <p:cNvPr id="7" name="TextBox 6"/>
          <p:cNvSpPr txBox="1"/>
          <p:nvPr/>
        </p:nvSpPr>
        <p:spPr>
          <a:xfrm>
            <a:off x="457200" y="1664256"/>
            <a:ext cx="7772400" cy="861774"/>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dirty="0" smtClean="0"/>
              <a:t>                                                  </a:t>
            </a:r>
            <a:endParaRPr lang="en-US" b="1" dirty="0">
              <a:solidFill>
                <a:schemeClr val="bg1"/>
              </a:solidFill>
            </a:endParaRPr>
          </a:p>
          <a:p>
            <a:r>
              <a:rPr lang="en-US" dirty="0" smtClean="0">
                <a:solidFill>
                  <a:schemeClr val="bg1"/>
                </a:solidFill>
              </a:rPr>
              <a:t> </a:t>
            </a:r>
            <a:r>
              <a:rPr lang="en-US" sz="3200" dirty="0" smtClean="0"/>
              <a:t>Way to remember: - HM2 T </a:t>
            </a:r>
            <a:r>
              <a:rPr lang="en-US" sz="3200" dirty="0" err="1" smtClean="0"/>
              <a:t>Vatch</a:t>
            </a: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0" nodeType="clickEffect">
                                  <p:stCondLst>
                                    <p:cond delay="0"/>
                                  </p:stCondLst>
                                  <p:childTnLst>
                                    <p:animRot by="21600000">
                                      <p:cBhvr>
                                        <p:cTn id="11"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cxnSp>
        <p:nvCxnSpPr>
          <p:cNvPr id="22" name="Straight Arrow Connector 21"/>
          <p:cNvCxnSpPr/>
          <p:nvPr/>
        </p:nvCxnSpPr>
        <p:spPr>
          <a:xfrm>
            <a:off x="6248400" y="6018212"/>
            <a:ext cx="1752600" cy="1588"/>
          </a:xfrm>
          <a:prstGeom prst="straightConnector1">
            <a:avLst/>
          </a:prstGeom>
          <a:ln>
            <a:solidFill>
              <a:schemeClr val="bg1"/>
            </a:solidFill>
            <a:tailEnd type="arrow"/>
          </a:ln>
        </p:spPr>
        <p:style>
          <a:lnRef idx="2">
            <a:schemeClr val="accent3"/>
          </a:lnRef>
          <a:fillRef idx="0">
            <a:schemeClr val="accent3"/>
          </a:fillRef>
          <a:effectRef idx="1">
            <a:schemeClr val="accent3"/>
          </a:effectRef>
          <a:fontRef idx="minor">
            <a:schemeClr val="tx1"/>
          </a:fontRef>
        </p:style>
      </p:cxnSp>
      <p:pic>
        <p:nvPicPr>
          <p:cNvPr id="2" name="Picture 2"/>
          <p:cNvPicPr>
            <a:picLocks noChangeAspect="1" noChangeArrowheads="1"/>
          </p:cNvPicPr>
          <p:nvPr/>
        </p:nvPicPr>
        <p:blipFill>
          <a:blip r:embed="rId3"/>
          <a:srcRect/>
          <a:stretch>
            <a:fillRect/>
          </a:stretch>
        </p:blipFill>
        <p:spPr bwMode="auto">
          <a:xfrm>
            <a:off x="227814" y="762000"/>
            <a:ext cx="8688369" cy="53339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381000"/>
            <a:ext cx="8763000" cy="5509200"/>
          </a:xfrm>
          <a:prstGeom prst="rect">
            <a:avLst/>
          </a:prstGeom>
          <a:solidFill>
            <a:srgbClr val="92D050"/>
          </a:solidFill>
        </p:spPr>
        <p:txBody>
          <a:bodyPr wrap="square" rtlCol="0">
            <a:spAutoFit/>
          </a:bodyPr>
          <a:lstStyle/>
          <a:p>
            <a:r>
              <a:rPr lang="en-US" sz="3200" b="1" dirty="0" smtClean="0">
                <a:solidFill>
                  <a:schemeClr val="bg1"/>
                </a:solidFill>
              </a:rPr>
              <a:t>1. Horizontal Marketing System (HMS):</a:t>
            </a:r>
            <a:endParaRPr lang="en-US" sz="3200" dirty="0" smtClean="0">
              <a:solidFill>
                <a:schemeClr val="bg1"/>
              </a:solidFill>
            </a:endParaRPr>
          </a:p>
          <a:p>
            <a:r>
              <a:rPr lang="en-US" sz="2000" dirty="0" smtClean="0"/>
              <a:t>A horizontal marketing system is a distribution channel  arrangement whereby two or more firms at the same level together for marketing purposes to capitalizing system is a distribution channel</a:t>
            </a:r>
          </a:p>
          <a:p>
            <a:r>
              <a:rPr lang="en-US" sz="2000" dirty="0" smtClean="0"/>
              <a:t>opportunity.</a:t>
            </a:r>
          </a:p>
          <a:p>
            <a:r>
              <a:rPr lang="en-US" sz="2000" dirty="0" smtClean="0"/>
              <a:t>The firms combine their resources such as </a:t>
            </a:r>
            <a:r>
              <a:rPr lang="en-US" sz="2000" b="1" dirty="0" smtClean="0"/>
              <a:t>such as production capabilities and distribution in order to maximize their earnings potential. </a:t>
            </a:r>
          </a:p>
          <a:p>
            <a:r>
              <a:rPr lang="en-US" sz="2000" b="1" dirty="0" smtClean="0"/>
              <a:t>The Firms can work together on a temporary or permanent or create a joint venture.</a:t>
            </a:r>
            <a:endParaRPr lang="en-US" sz="2000" dirty="0" smtClean="0"/>
          </a:p>
          <a:p>
            <a:r>
              <a:rPr lang="en-US" sz="2000" dirty="0" smtClean="0"/>
              <a:t>Examples:</a:t>
            </a:r>
          </a:p>
          <a:p>
            <a:pPr>
              <a:buFont typeface="Wingdings" pitchFamily="2" charset="2"/>
              <a:buChar char="Ø"/>
            </a:pPr>
            <a:r>
              <a:rPr lang="en-US" sz="2000" dirty="0" smtClean="0"/>
              <a:t>A bank and a supermarket agree to have the bank's ATMs located at the supermarket's locations.</a:t>
            </a:r>
          </a:p>
          <a:p>
            <a:pPr>
              <a:buFont typeface="Wingdings" pitchFamily="2" charset="2"/>
              <a:buChar char="Ø"/>
            </a:pPr>
            <a:r>
              <a:rPr lang="en-US" sz="2000" b="1" dirty="0" smtClean="0"/>
              <a:t>Two manufacturers combining to achieve economies of scale, otherwise not possible with each acting alone, in meeting the needs and demands of a very large retailer.</a:t>
            </a:r>
            <a:endParaRPr lang="en-US" sz="2000" dirty="0" smtClean="0"/>
          </a:p>
          <a:p>
            <a:pPr>
              <a:buFont typeface="Wingdings" pitchFamily="2" charset="2"/>
              <a:buChar char="Ø"/>
            </a:pPr>
            <a:r>
              <a:rPr lang="en-US" sz="2000" dirty="0" smtClean="0"/>
              <a:t>Two wholesalers joining together to serve a particular region at a certain time of year.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381000"/>
            <a:ext cx="8763000" cy="5386090"/>
          </a:xfrm>
          <a:prstGeom prst="rect">
            <a:avLst/>
          </a:prstGeom>
          <a:solidFill>
            <a:srgbClr val="92D050"/>
          </a:solidFill>
        </p:spPr>
        <p:txBody>
          <a:bodyPr wrap="square" rtlCol="0">
            <a:spAutoFit/>
          </a:bodyPr>
          <a:lstStyle/>
          <a:p>
            <a:r>
              <a:rPr lang="en-US" sz="2400" dirty="0" smtClean="0">
                <a:solidFill>
                  <a:schemeClr val="bg1"/>
                </a:solidFill>
              </a:rPr>
              <a:t>Third Party Delivery Channel:</a:t>
            </a:r>
          </a:p>
          <a:p>
            <a:endParaRPr lang="en-US" sz="2400" dirty="0" smtClean="0"/>
          </a:p>
          <a:p>
            <a:r>
              <a:rPr lang="en-US" sz="2400" dirty="0" smtClean="0"/>
              <a:t> A third-party logistics (3PL) provider is a firm that provides service to its clients of outsourced logistics services for part, or all of their supply chain management functions.</a:t>
            </a:r>
          </a:p>
          <a:p>
            <a:r>
              <a:rPr lang="en-US" sz="2400" b="1" dirty="0" smtClean="0"/>
              <a:t>Third party logistics providers typically specialize in integrated operations - warehousing, inventory management, logistical packaging and transportation services that can be customized to needs of the clients. </a:t>
            </a:r>
          </a:p>
          <a:p>
            <a:r>
              <a:rPr lang="en-US" sz="2400" b="1" dirty="0" smtClean="0"/>
              <a:t>The services are customized to the clients based on market conditions and the demands and delivery service requirements for their products and materials. There are also 3PL providers who may specialize in only one or two areas of logistics - warehousing, or transportation or inventory management on material handling</a:t>
            </a:r>
            <a:r>
              <a:rPr lang="en-US" sz="3200" b="1" dirty="0" smtClean="0"/>
              <a:t>.</a:t>
            </a:r>
            <a:endParaRPr lang="en-US" sz="32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381000"/>
            <a:ext cx="8763000" cy="5386090"/>
          </a:xfrm>
          <a:prstGeom prst="rect">
            <a:avLst/>
          </a:prstGeom>
          <a:solidFill>
            <a:srgbClr val="92D050"/>
          </a:solidFill>
        </p:spPr>
        <p:txBody>
          <a:bodyPr wrap="square" rtlCol="0">
            <a:spAutoFit/>
          </a:bodyPr>
          <a:lstStyle/>
          <a:p>
            <a:r>
              <a:rPr lang="en-US" sz="2400" b="1" dirty="0" smtClean="0">
                <a:solidFill>
                  <a:schemeClr val="bg1"/>
                </a:solidFill>
              </a:rPr>
              <a:t>3. Multi-Channel Marketing:</a:t>
            </a:r>
            <a:endParaRPr lang="en-US" sz="2400" dirty="0" smtClean="0">
              <a:solidFill>
                <a:schemeClr val="bg1"/>
              </a:solidFill>
            </a:endParaRPr>
          </a:p>
          <a:p>
            <a:r>
              <a:rPr lang="en-US" sz="2400" b="1" dirty="0" smtClean="0"/>
              <a:t>Multi-channel marketing uses different marketing channels to reach a customer. A channel might be an online store and an offline store. It may also offer direct marketing service to the customers directly with the help of its sales-force at the doorstep of the customer.</a:t>
            </a:r>
          </a:p>
          <a:p>
            <a:endParaRPr lang="en-US" sz="2400" b="1" dirty="0" smtClean="0"/>
          </a:p>
          <a:p>
            <a:endParaRPr lang="en-US" sz="2400" b="1" dirty="0" smtClean="0"/>
          </a:p>
          <a:p>
            <a:r>
              <a:rPr lang="en-US" sz="2400" b="1" dirty="0" smtClean="0"/>
              <a:t>Multi-channel marketers may communicate with the customer direct and  indirect communication channels such as websites, mail order catalogs, direct mail, email, mo and outdoor advertising, publicity, and so on.</a:t>
            </a:r>
          </a:p>
          <a:p>
            <a:endParaRPr lang="en-US" sz="2400" dirty="0" smtClean="0"/>
          </a:p>
          <a:p>
            <a:r>
              <a:rPr lang="en-US" sz="2400" dirty="0" smtClean="0"/>
              <a:t/>
            </a:r>
            <a:br>
              <a:rPr lang="en-US" sz="2400" dirty="0" smtClean="0"/>
            </a:br>
            <a:endParaRPr lang="en-US" sz="32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381000"/>
            <a:ext cx="8763000" cy="6370975"/>
          </a:xfrm>
          <a:prstGeom prst="rect">
            <a:avLst/>
          </a:prstGeom>
          <a:solidFill>
            <a:srgbClr val="92D050"/>
          </a:solidFill>
        </p:spPr>
        <p:txBody>
          <a:bodyPr wrap="square" rtlCol="0">
            <a:spAutoFit/>
          </a:bodyPr>
          <a:lstStyle/>
          <a:p>
            <a:r>
              <a:rPr lang="en-US" sz="2400" b="1" dirty="0" smtClean="0">
                <a:solidFill>
                  <a:schemeClr val="bg1"/>
                </a:solidFill>
              </a:rPr>
              <a:t>4. </a:t>
            </a:r>
            <a:r>
              <a:rPr lang="en-US" sz="2400" dirty="0" smtClean="0">
                <a:solidFill>
                  <a:schemeClr val="bg1"/>
                </a:solidFill>
              </a:rPr>
              <a:t>Multi-level marketing (MLM) </a:t>
            </a:r>
          </a:p>
          <a:p>
            <a:r>
              <a:rPr lang="en-US" sz="2400" dirty="0" smtClean="0"/>
              <a:t>It is a marketing strategy in which the sales force is compensated not only for sales they personally generate, but also for the sales of the other salespeople that they recruit. Other terms used for MLM include pyramid selling, network marketing, and referral marketing.</a:t>
            </a:r>
          </a:p>
          <a:p>
            <a:r>
              <a:rPr lang="en-US" sz="2400" dirty="0" smtClean="0"/>
              <a:t>Most commonly, the salespeople are expected to sell products directly to consumers by means of relationship referrals and word of mouth marketing.</a:t>
            </a:r>
          </a:p>
          <a:p>
            <a:r>
              <a:rPr lang="en-US" sz="2400" dirty="0" smtClean="0"/>
              <a:t>Some of the top MLM marketing companies operating in India include:</a:t>
            </a:r>
          </a:p>
          <a:p>
            <a:pPr>
              <a:buFont typeface="Wingdings" pitchFamily="2" charset="2"/>
              <a:buChar char="Ø"/>
            </a:pPr>
            <a:r>
              <a:rPr lang="en-US" sz="2400" dirty="0" smtClean="0"/>
              <a:t>Avon - is New York based multi level marketing company established in year 1886. It is a direct marketing company which sells cosmetic, beauty and personal products.</a:t>
            </a:r>
          </a:p>
          <a:p>
            <a:pPr>
              <a:buFont typeface="Wingdings" pitchFamily="2" charset="2"/>
              <a:buChar char="Ø"/>
            </a:pPr>
            <a:r>
              <a:rPr lang="en-US" sz="2400" b="1" dirty="0" smtClean="0"/>
              <a:t>Hindustan Unilever Ltd. -is a subsidiary of Anglo-Dutch Unilever. Unilever is a cosmetic and consumer products manufacturer which was founded in the year 1930. It subsidiary in India (HUL) is a leading FMCG which offers MLM in the cosmetic product category.</a:t>
            </a:r>
            <a:endParaRPr lang="en-US" sz="2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728</TotalTime>
  <Words>911</Words>
  <Application>Microsoft Office PowerPoint</Application>
  <PresentationFormat>On-screen Show (4:3)</PresentationFormat>
  <Paragraphs>61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69</cp:revision>
  <dcterms:created xsi:type="dcterms:W3CDTF">2020-06-02T07:05:21Z</dcterms:created>
  <dcterms:modified xsi:type="dcterms:W3CDTF">2021-08-28T05:59:23Z</dcterms:modified>
</cp:coreProperties>
</file>